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5" r:id="rId1"/>
  </p:sldMasterIdLst>
  <p:notesMasterIdLst>
    <p:notesMasterId r:id="rId7"/>
  </p:notesMasterIdLst>
  <p:sldIdLst>
    <p:sldId id="256" r:id="rId2"/>
    <p:sldId id="257" r:id="rId3"/>
    <p:sldId id="258" r:id="rId4"/>
    <p:sldId id="262"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showGuides="1">
      <p:cViewPr varScale="1">
        <p:scale>
          <a:sx n="70" d="100"/>
          <a:sy n="70" d="100"/>
        </p:scale>
        <p:origin x="738" y="72"/>
      </p:cViewPr>
      <p:guideLst>
        <p:guide orient="horz"/>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FB9922-675A-4B8E-8C33-8CBE356C6E88}" type="datetimeFigureOut">
              <a:rPr lang="en-US" smtClean="0"/>
              <a:t>24-Apr-18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D27637-EA36-496C-A5F4-099327937215}" type="slidenum">
              <a:rPr lang="en-US" smtClean="0"/>
              <a:t>‹#›</a:t>
            </a:fld>
            <a:endParaRPr lang="en-US"/>
          </a:p>
        </p:txBody>
      </p:sp>
    </p:spTree>
    <p:extLst>
      <p:ext uri="{BB962C8B-B14F-4D97-AF65-F5344CB8AC3E}">
        <p14:creationId xmlns:p14="http://schemas.microsoft.com/office/powerpoint/2010/main" val="972014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Bell MT" panose="02020503060305020303" pitchFamily="18" charset="0"/>
              </a:rPr>
              <a:t>	In this event we are witnessing the murder of a 8 year boy by a mother ho starved and brutalized him. The mother admitted the killing of her baby through torture. Her prosecutors expected to seek a death penalty or life prison.</a:t>
            </a:r>
          </a:p>
          <a:p>
            <a:endParaRPr lang="en-US" dirty="0"/>
          </a:p>
        </p:txBody>
      </p:sp>
      <p:sp>
        <p:nvSpPr>
          <p:cNvPr id="4" name="Slide Number Placeholder 3"/>
          <p:cNvSpPr>
            <a:spLocks noGrp="1"/>
          </p:cNvSpPr>
          <p:nvPr>
            <p:ph type="sldNum" sz="quarter" idx="10"/>
          </p:nvPr>
        </p:nvSpPr>
        <p:spPr/>
        <p:txBody>
          <a:bodyPr/>
          <a:lstStyle/>
          <a:p>
            <a:fld id="{CDD27637-EA36-496C-A5F4-099327937215}" type="slidenum">
              <a:rPr lang="en-US" smtClean="0"/>
              <a:t>2</a:t>
            </a:fld>
            <a:endParaRPr lang="en-US"/>
          </a:p>
        </p:txBody>
      </p:sp>
    </p:spTree>
    <p:extLst>
      <p:ext uri="{BB962C8B-B14F-4D97-AF65-F5344CB8AC3E}">
        <p14:creationId xmlns:p14="http://schemas.microsoft.com/office/powerpoint/2010/main" val="3792793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Bell MT" panose="02020503060305020303" pitchFamily="18" charset="0"/>
              </a:rPr>
              <a:t>A lot of people in the community where the event happened feel angry and upset by the act occurred. Some might lack sleep or even fall ill due to the impact of the act. They emotionally feel confused, distressed, and unsettled. The impact of the act has lessons to the community too of mother-child relationships. How should mothers treat their children?</a:t>
            </a:r>
          </a:p>
          <a:p>
            <a:r>
              <a:rPr lang="en-US" sz="1200" dirty="0" smtClean="0">
                <a:latin typeface="Bell MT" panose="02020503060305020303" pitchFamily="18" charset="0"/>
              </a:rPr>
              <a:t>	The killing can also galvanize for reforms to fight for neglected and abused children in the community. The society could be forced to team up for programs and associations that fight for children rights as a way of retaliation to the act.</a:t>
            </a:r>
          </a:p>
          <a:p>
            <a:endParaRPr lang="en-US" sz="1200" dirty="0" smtClean="0">
              <a:latin typeface="Bell MT" panose="02020503060305020303" pitchFamily="18" charset="0"/>
            </a:endParaRPr>
          </a:p>
          <a:p>
            <a:endParaRPr lang="en-US" dirty="0"/>
          </a:p>
        </p:txBody>
      </p:sp>
      <p:sp>
        <p:nvSpPr>
          <p:cNvPr id="4" name="Slide Number Placeholder 3"/>
          <p:cNvSpPr>
            <a:spLocks noGrp="1"/>
          </p:cNvSpPr>
          <p:nvPr>
            <p:ph type="sldNum" sz="quarter" idx="10"/>
          </p:nvPr>
        </p:nvSpPr>
        <p:spPr/>
        <p:txBody>
          <a:bodyPr/>
          <a:lstStyle/>
          <a:p>
            <a:fld id="{CDD27637-EA36-496C-A5F4-099327937215}" type="slidenum">
              <a:rPr lang="en-US" smtClean="0"/>
              <a:t>3</a:t>
            </a:fld>
            <a:endParaRPr lang="en-US"/>
          </a:p>
        </p:txBody>
      </p:sp>
    </p:spTree>
    <p:extLst>
      <p:ext uri="{BB962C8B-B14F-4D97-AF65-F5344CB8AC3E}">
        <p14:creationId xmlns:p14="http://schemas.microsoft.com/office/powerpoint/2010/main" val="4007002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sz="1200" dirty="0" smtClean="0">
                <a:latin typeface="Bell MT" panose="02020503060305020303" pitchFamily="18" charset="0"/>
              </a:rPr>
              <a:t>Sturt, S. M. (2016). Child abuse: New research. New York: Nova Science Publishers.</a:t>
            </a:r>
          </a:p>
          <a:p>
            <a:pPr>
              <a:buFontTx/>
              <a:buChar char="-"/>
            </a:pPr>
            <a:r>
              <a:rPr lang="en-US" sz="1200" dirty="0" smtClean="0">
                <a:latin typeface="Bell MT" panose="02020503060305020303" pitchFamily="18" charset="0"/>
              </a:rPr>
              <a:t>Institute of Medicine (U.S.)., In Petersen, A. C., In Joseph, J., In </a:t>
            </a:r>
            <a:r>
              <a:rPr lang="en-US" sz="1200" dirty="0" err="1" smtClean="0">
                <a:latin typeface="Bell MT" panose="02020503060305020303" pitchFamily="18" charset="0"/>
              </a:rPr>
              <a:t>Feit</a:t>
            </a:r>
            <a:r>
              <a:rPr lang="en-US" sz="1200" dirty="0" smtClean="0">
                <a:latin typeface="Bell MT" panose="02020503060305020303" pitchFamily="18" charset="0"/>
              </a:rPr>
              <a:t>, M. N., National Research Council (U.S.)., &amp; National Research Council (U.S.). (2014). New directions in child abuse and neglect research.</a:t>
            </a:r>
          </a:p>
          <a:p>
            <a:endParaRPr lang="en-US" dirty="0"/>
          </a:p>
        </p:txBody>
      </p:sp>
      <p:sp>
        <p:nvSpPr>
          <p:cNvPr id="4" name="Slide Number Placeholder 3"/>
          <p:cNvSpPr>
            <a:spLocks noGrp="1"/>
          </p:cNvSpPr>
          <p:nvPr>
            <p:ph type="sldNum" sz="quarter" idx="10"/>
          </p:nvPr>
        </p:nvSpPr>
        <p:spPr/>
        <p:txBody>
          <a:bodyPr/>
          <a:lstStyle/>
          <a:p>
            <a:fld id="{CDD27637-EA36-496C-A5F4-099327937215}" type="slidenum">
              <a:rPr lang="en-US" smtClean="0"/>
              <a:t>5</a:t>
            </a:fld>
            <a:endParaRPr lang="en-US"/>
          </a:p>
        </p:txBody>
      </p:sp>
    </p:spTree>
    <p:extLst>
      <p:ext uri="{BB962C8B-B14F-4D97-AF65-F5344CB8AC3E}">
        <p14:creationId xmlns:p14="http://schemas.microsoft.com/office/powerpoint/2010/main" val="1174349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24-Apr-18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1590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24-Apr-18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46304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24-Apr-18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1231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24-Apr-18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37082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24-Apr-18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82893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24-Apr-18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22530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818C68F-D26B-8F47-958C-23B49CF8A634}" type="datetimeFigureOut">
              <a:rPr lang="en-US" smtClean="0"/>
              <a:pPr/>
              <a:t>24-Apr-18</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7227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0DF5E60-9974-AC48-9591-99C2BB44B7CF}" type="datetimeFigureOut">
              <a:rPr lang="en-US" smtClean="0"/>
              <a:pPr/>
              <a:t>24-Apr-18</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3048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24-Apr-18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1652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24-Apr-18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34935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24-Apr-18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9998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9B482E8-6E0E-1B4F-B1FD-C69DB9E858D9}" type="datetimeFigureOut">
              <a:rPr lang="en-US" smtClean="0"/>
              <a:pPr/>
              <a:t>24-Apr-18</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758502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0"/>
            <a:ext cx="10058400" cy="2168434"/>
          </a:xfrm>
        </p:spPr>
        <p:txBody>
          <a:bodyPr>
            <a:normAutofit/>
          </a:bodyPr>
          <a:lstStyle/>
          <a:p>
            <a:pPr algn="ctr"/>
            <a:r>
              <a:rPr lang="en-US" sz="4800" b="1" dirty="0"/>
              <a:t>Mother of 8-year-old boy tortured and beaten to death pleads guilty to murder</a:t>
            </a:r>
            <a:r>
              <a:rPr lang="en-US" sz="4800" dirty="0"/>
              <a:t/>
            </a:r>
            <a:br>
              <a:rPr lang="en-US" sz="4800" dirty="0"/>
            </a:br>
            <a:endParaRPr lang="en-US" sz="4800" b="1" dirty="0">
              <a:solidFill>
                <a:schemeClr val="accent1"/>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097280" y="2168434"/>
            <a:ext cx="10058400" cy="3468823"/>
          </a:xfrm>
        </p:spPr>
        <p:txBody>
          <a:bodyPr/>
          <a:lstStyle/>
          <a:p>
            <a:r>
              <a:rPr lang="en-US" dirty="0" smtClean="0"/>
              <a:t>Name:</a:t>
            </a:r>
          </a:p>
          <a:p>
            <a:r>
              <a:rPr lang="en-US" dirty="0" smtClean="0"/>
              <a:t>School:</a:t>
            </a:r>
          </a:p>
          <a:p>
            <a:r>
              <a:rPr lang="en-US" dirty="0" smtClean="0"/>
              <a:t>Professor:</a:t>
            </a:r>
          </a:p>
          <a:p>
            <a:r>
              <a:rPr lang="en-US" dirty="0" smtClean="0"/>
              <a:t>Date:</a:t>
            </a:r>
            <a:endParaRPr lang="en-US" dirty="0"/>
          </a:p>
        </p:txBody>
      </p:sp>
    </p:spTree>
    <p:extLst>
      <p:ext uri="{BB962C8B-B14F-4D97-AF65-F5344CB8AC3E}">
        <p14:creationId xmlns:p14="http://schemas.microsoft.com/office/powerpoint/2010/main" val="3802708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rgbClr val="0070C0"/>
                </a:solidFill>
                <a:latin typeface="Andalus" panose="02020603050405020304" pitchFamily="18" charset="-78"/>
                <a:cs typeface="Andalus" panose="02020603050405020304" pitchFamily="18" charset="-78"/>
              </a:rPr>
              <a:t>Introduction </a:t>
            </a:r>
            <a:endParaRPr lang="en-US" dirty="0">
              <a:solidFill>
                <a:srgbClr val="0070C0"/>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313508" y="1738648"/>
            <a:ext cx="11025051" cy="4104320"/>
          </a:xfrm>
        </p:spPr>
        <p:txBody>
          <a:bodyPr>
            <a:normAutofit/>
          </a:bodyPr>
          <a:lstStyle/>
          <a:p>
            <a:pPr marL="201168" lvl="1" indent="0">
              <a:buNone/>
            </a:pPr>
            <a:r>
              <a:rPr lang="en-US" sz="3400" dirty="0">
                <a:latin typeface="Bell MT" panose="02020503060305020303" pitchFamily="18" charset="0"/>
              </a:rPr>
              <a:t>-</a:t>
            </a:r>
            <a:r>
              <a:rPr lang="en-US" sz="3400" dirty="0" smtClean="0">
                <a:latin typeface="Bell MT" panose="02020503060305020303" pitchFamily="18" charset="0"/>
              </a:rPr>
              <a:t>In </a:t>
            </a:r>
            <a:r>
              <a:rPr lang="en-US" sz="3400" dirty="0">
                <a:latin typeface="Bell MT" panose="02020503060305020303" pitchFamily="18" charset="0"/>
              </a:rPr>
              <a:t>this event we are witnessing the murder of a 8 year boy by a mother </a:t>
            </a:r>
            <a:r>
              <a:rPr lang="en-US" sz="3400" dirty="0" smtClean="0">
                <a:latin typeface="Bell MT" panose="02020503060305020303" pitchFamily="18" charset="0"/>
              </a:rPr>
              <a:t>who </a:t>
            </a:r>
            <a:r>
              <a:rPr lang="en-US" sz="3400" dirty="0">
                <a:latin typeface="Bell MT" panose="02020503060305020303" pitchFamily="18" charset="0"/>
              </a:rPr>
              <a:t>starved and brutalized him. </a:t>
            </a:r>
            <a:endParaRPr lang="en-US" sz="3400" dirty="0" smtClean="0">
              <a:latin typeface="Bell MT" panose="02020503060305020303" pitchFamily="18" charset="0"/>
            </a:endParaRPr>
          </a:p>
          <a:p>
            <a:pPr marL="201168" lvl="1" indent="0">
              <a:buNone/>
            </a:pPr>
            <a:r>
              <a:rPr lang="en-US" sz="3400" dirty="0">
                <a:latin typeface="Bell MT" panose="02020503060305020303" pitchFamily="18" charset="0"/>
              </a:rPr>
              <a:t>-</a:t>
            </a:r>
            <a:r>
              <a:rPr lang="en-US" sz="3400" dirty="0" smtClean="0">
                <a:latin typeface="Bell MT" panose="02020503060305020303" pitchFamily="18" charset="0"/>
              </a:rPr>
              <a:t>The </a:t>
            </a:r>
            <a:r>
              <a:rPr lang="en-US" sz="3400" dirty="0">
                <a:latin typeface="Bell MT" panose="02020503060305020303" pitchFamily="18" charset="0"/>
              </a:rPr>
              <a:t>mother admitted the killing of her baby through torture. </a:t>
            </a:r>
            <a:endParaRPr lang="en-US" sz="3400" dirty="0" smtClean="0">
              <a:latin typeface="Bell MT" panose="02020503060305020303" pitchFamily="18" charset="0"/>
            </a:endParaRPr>
          </a:p>
          <a:p>
            <a:pPr marL="201168" lvl="1" indent="0">
              <a:buNone/>
            </a:pPr>
            <a:r>
              <a:rPr lang="en-US" sz="3400" dirty="0">
                <a:latin typeface="Bell MT" panose="02020503060305020303" pitchFamily="18" charset="0"/>
              </a:rPr>
              <a:t>-</a:t>
            </a:r>
            <a:r>
              <a:rPr lang="en-US" sz="3400" dirty="0" smtClean="0">
                <a:latin typeface="Bell MT" panose="02020503060305020303" pitchFamily="18" charset="0"/>
              </a:rPr>
              <a:t>Her </a:t>
            </a:r>
            <a:r>
              <a:rPr lang="en-US" sz="3400" dirty="0">
                <a:latin typeface="Bell MT" panose="02020503060305020303" pitchFamily="18" charset="0"/>
              </a:rPr>
              <a:t>prosecutors expected to seek a death penalty or life prison.</a:t>
            </a:r>
            <a:endParaRPr lang="en-US" sz="3400" dirty="0" smtClean="0">
              <a:latin typeface="Bell MT" panose="02020503060305020303" pitchFamily="18" charset="0"/>
            </a:endParaRPr>
          </a:p>
        </p:txBody>
      </p:sp>
    </p:spTree>
    <p:extLst>
      <p:ext uri="{BB962C8B-B14F-4D97-AF65-F5344CB8AC3E}">
        <p14:creationId xmlns:p14="http://schemas.microsoft.com/office/powerpoint/2010/main" val="3511103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chemeClr val="accent6">
                    <a:lumMod val="50000"/>
                  </a:schemeClr>
                </a:solidFill>
                <a:latin typeface="Andalus" panose="02020603050405020304" pitchFamily="18" charset="-78"/>
                <a:cs typeface="Andalus" panose="02020603050405020304" pitchFamily="18" charset="-78"/>
              </a:rPr>
              <a:t>Effects of the act to the community </a:t>
            </a:r>
            <a:endParaRPr lang="en-US" dirty="0">
              <a:solidFill>
                <a:schemeClr val="accent6">
                  <a:lumMod val="50000"/>
                </a:schemeClr>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313509" y="1738648"/>
            <a:ext cx="10591052" cy="4104320"/>
          </a:xfrm>
        </p:spPr>
        <p:txBody>
          <a:bodyPr>
            <a:normAutofit/>
          </a:bodyPr>
          <a:lstStyle/>
          <a:p>
            <a:r>
              <a:rPr lang="en-US" sz="3600" dirty="0" smtClean="0">
                <a:latin typeface="Bell MT" panose="02020503060305020303" pitchFamily="18" charset="0"/>
              </a:rPr>
              <a:t>-Feel </a:t>
            </a:r>
            <a:r>
              <a:rPr lang="en-US" sz="3600" dirty="0">
                <a:latin typeface="Bell MT" panose="02020503060305020303" pitchFamily="18" charset="0"/>
              </a:rPr>
              <a:t>angry and upset by the act occurred. </a:t>
            </a:r>
            <a:endParaRPr lang="en-US" sz="3600" dirty="0" smtClean="0">
              <a:latin typeface="Bell MT" panose="02020503060305020303" pitchFamily="18" charset="0"/>
            </a:endParaRPr>
          </a:p>
          <a:p>
            <a:r>
              <a:rPr lang="en-US" sz="3600" dirty="0" smtClean="0">
                <a:latin typeface="Bell MT" panose="02020503060305020303" pitchFamily="18" charset="0"/>
              </a:rPr>
              <a:t>-Depression </a:t>
            </a:r>
            <a:endParaRPr lang="en-US" sz="3600" dirty="0">
              <a:latin typeface="Bell MT" panose="02020503060305020303" pitchFamily="18" charset="0"/>
            </a:endParaRPr>
          </a:p>
          <a:p>
            <a:r>
              <a:rPr lang="en-US" sz="3600" dirty="0" smtClean="0">
                <a:latin typeface="Bell MT" panose="02020503060305020303" pitchFamily="18" charset="0"/>
              </a:rPr>
              <a:t>- R</a:t>
            </a:r>
            <a:r>
              <a:rPr lang="en-US" sz="3600" dirty="0" smtClean="0">
                <a:latin typeface="Bell MT" panose="02020503060305020303" pitchFamily="18" charset="0"/>
              </a:rPr>
              <a:t>eforms </a:t>
            </a:r>
            <a:r>
              <a:rPr lang="en-US" sz="3600" dirty="0">
                <a:latin typeface="Bell MT" panose="02020503060305020303" pitchFamily="18" charset="0"/>
              </a:rPr>
              <a:t>to fight for neglected and abused </a:t>
            </a:r>
            <a:r>
              <a:rPr lang="en-US" sz="3600" dirty="0" smtClean="0">
                <a:latin typeface="Bell MT" panose="02020503060305020303" pitchFamily="18" charset="0"/>
              </a:rPr>
              <a:t>children</a:t>
            </a:r>
            <a:endParaRPr lang="en-US" sz="3600" dirty="0">
              <a:latin typeface="Bell MT" panose="02020503060305020303" pitchFamily="18" charset="0"/>
            </a:endParaRPr>
          </a:p>
        </p:txBody>
      </p:sp>
    </p:spTree>
    <p:extLst>
      <p:ext uri="{BB962C8B-B14F-4D97-AF65-F5344CB8AC3E}">
        <p14:creationId xmlns:p14="http://schemas.microsoft.com/office/powerpoint/2010/main" val="3960123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41306"/>
          </a:xfrm>
        </p:spPr>
        <p:txBody>
          <a:bodyPr/>
          <a:lstStyle/>
          <a:p>
            <a:pPr algn="ctr"/>
            <a:r>
              <a:rPr lang="en-US" dirty="0" smtClean="0"/>
              <a:t>Coordinated response to end child abuse</a:t>
            </a:r>
            <a:endParaRPr lang="en-US" dirty="0"/>
          </a:p>
        </p:txBody>
      </p:sp>
      <p:pic>
        <p:nvPicPr>
          <p:cNvPr id="3" name="Content Placeholder 2"/>
          <p:cNvPicPr>
            <a:picLocks noGrp="1" noChangeAspect="1"/>
          </p:cNvPicPr>
          <p:nvPr>
            <p:ph idx="1"/>
          </p:nvPr>
        </p:nvPicPr>
        <p:blipFill>
          <a:blip r:embed="rId2"/>
          <a:stretch>
            <a:fillRect/>
          </a:stretch>
        </p:blipFill>
        <p:spPr>
          <a:xfrm>
            <a:off x="2246811" y="1750423"/>
            <a:ext cx="7184572" cy="4519747"/>
          </a:xfrm>
          <a:prstGeom prst="rect">
            <a:avLst/>
          </a:prstGeom>
        </p:spPr>
      </p:pic>
    </p:spTree>
    <p:extLst>
      <p:ext uri="{BB962C8B-B14F-4D97-AF65-F5344CB8AC3E}">
        <p14:creationId xmlns:p14="http://schemas.microsoft.com/office/powerpoint/2010/main" val="3543488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rgbClr val="0070C0"/>
                </a:solidFill>
                <a:latin typeface="Andalus" panose="02020603050405020304" pitchFamily="18" charset="-78"/>
                <a:cs typeface="Andalus" panose="02020603050405020304" pitchFamily="18" charset="-78"/>
              </a:rPr>
              <a:t>References </a:t>
            </a:r>
            <a:endParaRPr lang="en-US" dirty="0">
              <a:solidFill>
                <a:srgbClr val="0070C0"/>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313509" y="1738648"/>
            <a:ext cx="11025050" cy="4104320"/>
          </a:xfrm>
        </p:spPr>
        <p:txBody>
          <a:bodyPr>
            <a:normAutofit/>
          </a:bodyPr>
          <a:lstStyle/>
          <a:p>
            <a:pPr>
              <a:buFontTx/>
              <a:buChar char="-"/>
            </a:pPr>
            <a:r>
              <a:rPr lang="en-US" sz="2800" dirty="0">
                <a:latin typeface="Bell MT" panose="02020503060305020303" pitchFamily="18" charset="0"/>
              </a:rPr>
              <a:t>Sturt, S. M. (</a:t>
            </a:r>
            <a:r>
              <a:rPr lang="en-US" sz="2800" dirty="0" smtClean="0">
                <a:latin typeface="Bell MT" panose="02020503060305020303" pitchFamily="18" charset="0"/>
              </a:rPr>
              <a:t>2016</a:t>
            </a:r>
            <a:r>
              <a:rPr lang="en-US" sz="2800" dirty="0">
                <a:latin typeface="Bell MT" panose="02020503060305020303" pitchFamily="18" charset="0"/>
              </a:rPr>
              <a:t>). Child abuse: New research. New York: Nova Science Publishers</a:t>
            </a:r>
            <a:r>
              <a:rPr lang="en-US" sz="2800" dirty="0" smtClean="0">
                <a:latin typeface="Bell MT" panose="02020503060305020303" pitchFamily="18" charset="0"/>
              </a:rPr>
              <a:t>.</a:t>
            </a:r>
          </a:p>
          <a:p>
            <a:pPr>
              <a:buFontTx/>
              <a:buChar char="-"/>
            </a:pPr>
            <a:r>
              <a:rPr lang="en-US" sz="2800" dirty="0">
                <a:latin typeface="Bell MT" panose="02020503060305020303" pitchFamily="18" charset="0"/>
              </a:rPr>
              <a:t>Institute of Medicine (U.S.)., In Petersen, A. C., In Joseph, J., In </a:t>
            </a:r>
            <a:r>
              <a:rPr lang="en-US" sz="2800" dirty="0" err="1">
                <a:latin typeface="Bell MT" panose="02020503060305020303" pitchFamily="18" charset="0"/>
              </a:rPr>
              <a:t>Feit</a:t>
            </a:r>
            <a:r>
              <a:rPr lang="en-US" sz="2800" dirty="0">
                <a:latin typeface="Bell MT" panose="02020503060305020303" pitchFamily="18" charset="0"/>
              </a:rPr>
              <a:t>, M. N., National Research Council (U.S.)., &amp; National Research Council (U.S.). (2014). New directions in child abuse and neglect research.</a:t>
            </a:r>
          </a:p>
        </p:txBody>
      </p:sp>
    </p:spTree>
    <p:extLst>
      <p:ext uri="{BB962C8B-B14F-4D97-AF65-F5344CB8AC3E}">
        <p14:creationId xmlns:p14="http://schemas.microsoft.com/office/powerpoint/2010/main" val="1291815653"/>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55</TotalTime>
  <Words>320</Words>
  <Application>Microsoft Office PowerPoint</Application>
  <PresentationFormat>Widescreen</PresentationFormat>
  <Paragraphs>25</Paragraphs>
  <Slides>5</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Andalus</vt:lpstr>
      <vt:lpstr>Bell MT</vt:lpstr>
      <vt:lpstr>Calibri</vt:lpstr>
      <vt:lpstr>Calibri Light</vt:lpstr>
      <vt:lpstr>Retrospect</vt:lpstr>
      <vt:lpstr>Mother of 8-year-old boy tortured and beaten to death pleads guilty to murder </vt:lpstr>
      <vt:lpstr>Introduction </vt:lpstr>
      <vt:lpstr>Effects of the act to the community </vt:lpstr>
      <vt:lpstr>Coordinated response to end child abuse</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Gun Violence in Schools</dc:title>
  <dc:creator>mwololo samuel</dc:creator>
  <cp:lastModifiedBy>mwololo samuel</cp:lastModifiedBy>
  <cp:revision>15</cp:revision>
  <dcterms:created xsi:type="dcterms:W3CDTF">2018-04-17T12:35:17Z</dcterms:created>
  <dcterms:modified xsi:type="dcterms:W3CDTF">2018-04-24T04:46:18Z</dcterms:modified>
</cp:coreProperties>
</file>